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4" r:id="rId7"/>
    <p:sldId id="261" r:id="rId8"/>
    <p:sldId id="262" r:id="rId9"/>
    <p:sldId id="263" r:id="rId10"/>
    <p:sldId id="265" r:id="rId11"/>
    <p:sldId id="266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32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ED0367-791C-4F6B-AFED-DA1F08384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C181034-E215-448D-9A63-E136657B6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8AE36E-E64C-48FB-8527-6BC33DCDA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051DBB-5344-4AAC-8784-AB1C90BB8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690F08-26C3-4439-957F-53D1BDDE7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478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B1E553-07B5-4701-9F16-A16ADD50F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A544A3-FF93-4DFC-B6C5-5FE9438E5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AC1BD8-AC72-46D4-ADF6-BA3B5B4C4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6FB85E-8C9F-4101-8BBD-B4BF42954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467C9B-5538-4D13-9586-7335AC263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591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92DDE6-5D3B-4539-9CF5-FD333F3F36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FEF571-0EDB-4061-843A-64B74F9A7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3E6D34-C08D-4376-B382-5C0336D4C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F30B18-7797-4106-9253-9CC1900CB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5E358-5967-4135-8829-C8B4B157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840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676EDD-9D1F-4F53-B4B0-0F853067E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26DE63-21A5-4FB5-AB06-426E985BB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898FB8-6563-442D-AC76-E903DEF5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AF69E6-7FD2-4787-94E0-E9E4FB17B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AFE52C-BE29-427D-8B7F-63B8F0773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932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6FD01-FB55-4EBE-A269-6353FB5C1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BC605-9B3B-4CEF-80B1-180412F05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0AAEB7-E817-4D7E-A1A0-E21532F7C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6628D0-55CF-42CD-BD22-F8F20B581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530339-A79A-4566-87E1-3FD1FD5AF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28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2DCCF1-CAA5-456D-97A9-A1A1AD670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E6645E-0845-467A-9142-75A81EAE75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8FD484-7842-4675-A612-FECD55676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CD999B-956F-40FD-AD26-7AA4393D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062F7C-8EA1-4E79-873C-11D59AFB3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630E33-7770-4CC3-9CD6-7EF83CAC8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074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70FF56-6789-41E6-AB71-82F95D299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89B6DC-059D-4584-99A5-9970C5FC9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B0201C-43AE-46F1-BE95-D2CEAE9D9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63BA710-78B8-44D1-B4D2-3D36C59C93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E16F6B-B82F-4282-BE38-5BFDE7280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04C68B-D323-4439-81BD-EEE50F18E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C3F5E7-105E-46A5-A1F3-AB3860722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533D8E4-2090-4EFE-801F-FA5B05A31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789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B7D53-1AA9-4BF6-B7A2-6E964E474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9F21729-45D7-434F-8481-E4653E76E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4744A00-CDD8-42CC-92B2-5C7DDD7CA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206747-F47F-404D-8410-CA5B5CE5A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865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49D7252-24A2-4FC7-A28B-485A0A4AC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DB6A881-C8B1-42D6-8B5A-3D9A53EE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E20C86-B464-46FF-8A32-872B2142C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70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99263-E0EA-420F-89EC-261F38A88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89C0A9-6825-4BEA-BAB6-F44C1A049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38A688-5392-4458-B6AB-32935B7A7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60A996-A632-40A4-914D-DC12BB2A8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31A758-B982-424B-882C-343183C75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E1ABAF-9E05-4969-9758-85CF6BFB2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11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5AC53-2B0B-48C2-AFF3-6D5DF2673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53F924C-7FAB-4EDC-94B0-FC947030CA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1197E0-4155-4264-B8DF-DDEEE6C1D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636FB1-D486-4229-8093-576479067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927959-F0B7-4E29-A9FC-576008703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5DC0DD-0526-4C43-B8A8-1951A9CE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73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FEEF0-9D19-41C8-9D33-911005E83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AA3563-F76E-4F46-8D04-9BB65C50F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CA7C31-F968-463A-BD2A-B939DC170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6F603-E086-4CB6-8718-F20B15F3DFE6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3BE4C5-660F-4512-A64B-1703B35EBF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C1657A-14A2-435B-B612-CDD68391F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45F61-EE40-4F44-8129-33989B6176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775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Зображення, що містить рослина, дерево, Наземна рослина, Судинні рослини &#10;&#10;Автоматически созданное описание">
            <a:extLst>
              <a:ext uri="{FF2B5EF4-FFF2-40B4-BE49-F238E27FC236}">
                <a16:creationId xmlns:a16="http://schemas.microsoft.com/office/drawing/2014/main" id="{7F840FC5-7F3C-42FE-B1A8-E0313F104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3" b="2618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79004F-8891-4A7F-9C46-767423A2B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5200" b="1" dirty="0">
                <a:solidFill>
                  <a:srgbClr val="FFFFFF"/>
                </a:solidFill>
              </a:rPr>
              <a:t>Як </a:t>
            </a:r>
            <a:r>
              <a:rPr lang="ru-RU" sz="5200" b="1" dirty="0" err="1">
                <a:solidFill>
                  <a:srgbClr val="FFFFFF"/>
                </a:solidFill>
              </a:rPr>
              <a:t>зустрітися</a:t>
            </a:r>
            <a:r>
              <a:rPr lang="ru-RU" sz="5200" b="1" dirty="0">
                <a:solidFill>
                  <a:srgbClr val="FFFFFF"/>
                </a:solidFill>
              </a:rPr>
              <a:t> з «диким» </a:t>
            </a:r>
            <a:r>
              <a:rPr lang="ru-RU" sz="5200" b="1" dirty="0" err="1">
                <a:solidFill>
                  <a:srgbClr val="FFFFFF"/>
                </a:solidFill>
              </a:rPr>
              <a:t>клієнтом</a:t>
            </a:r>
            <a:endParaRPr lang="ru-RU" sz="5200" b="1" dirty="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3CE6CE-8FA9-4401-839E-33C9F5569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7338" y="236038"/>
            <a:ext cx="5065986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r>
              <a:rPr lang="ru-RU" b="1" dirty="0" err="1">
                <a:solidFill>
                  <a:srgbClr val="FFFFFF"/>
                </a:solidFill>
              </a:rPr>
              <a:t>Матеріал</a:t>
            </a:r>
            <a:r>
              <a:rPr lang="ru-RU" b="1" dirty="0">
                <a:solidFill>
                  <a:srgbClr val="FFFFFF"/>
                </a:solidFill>
              </a:rPr>
              <a:t> </a:t>
            </a:r>
            <a:r>
              <a:rPr lang="ru-RU" b="1" dirty="0" err="1">
                <a:solidFill>
                  <a:srgbClr val="FFFFFF"/>
                </a:solidFill>
              </a:rPr>
              <a:t>підготовлено</a:t>
            </a:r>
            <a:r>
              <a:rPr lang="ru-RU" b="1" dirty="0">
                <a:solidFill>
                  <a:srgbClr val="FFFFFF"/>
                </a:solidFill>
              </a:rPr>
              <a:t> для </a:t>
            </a:r>
            <a:r>
              <a:rPr lang="ru-RU" b="1" dirty="0" err="1">
                <a:solidFill>
                  <a:srgbClr val="FFFFFF"/>
                </a:solidFill>
              </a:rPr>
              <a:t>студентів</a:t>
            </a:r>
            <a:r>
              <a:rPr lang="ru-RU" b="1" dirty="0">
                <a:solidFill>
                  <a:srgbClr val="FFFFFF"/>
                </a:solidFill>
              </a:rPr>
              <a:t> МІГІС.</a:t>
            </a:r>
          </a:p>
          <a:p>
            <a:r>
              <a:rPr lang="ru-RU" b="1" dirty="0" err="1">
                <a:solidFill>
                  <a:srgbClr val="FFFFFF"/>
                </a:solidFill>
              </a:rPr>
              <a:t>Викладач</a:t>
            </a:r>
            <a:r>
              <a:rPr lang="ru-RU" b="1" dirty="0">
                <a:solidFill>
                  <a:srgbClr val="FFFFFF"/>
                </a:solidFill>
              </a:rPr>
              <a:t> </a:t>
            </a:r>
            <a:r>
              <a:rPr lang="ru-RU" b="1" dirty="0" err="1">
                <a:solidFill>
                  <a:srgbClr val="FFFFFF"/>
                </a:solidFill>
              </a:rPr>
              <a:t>ведуча</a:t>
            </a:r>
            <a:r>
              <a:rPr lang="ru-RU" b="1" dirty="0">
                <a:solidFill>
                  <a:srgbClr val="FFFFFF"/>
                </a:solidFill>
              </a:rPr>
              <a:t> </a:t>
            </a:r>
            <a:r>
              <a:rPr lang="ru-RU" b="1" dirty="0" err="1">
                <a:solidFill>
                  <a:srgbClr val="FFFFFF"/>
                </a:solidFill>
              </a:rPr>
              <a:t>тренерка</a:t>
            </a:r>
            <a:r>
              <a:rPr lang="ru-RU" b="1" dirty="0">
                <a:solidFill>
                  <a:srgbClr val="FFFFFF"/>
                </a:solidFill>
              </a:rPr>
              <a:t> </a:t>
            </a:r>
          </a:p>
          <a:p>
            <a:r>
              <a:rPr lang="ru-RU" b="1" dirty="0">
                <a:solidFill>
                  <a:srgbClr val="FFFFFF"/>
                </a:solidFill>
              </a:rPr>
              <a:t>ТЕТЯНА    САЗИ</a:t>
            </a:r>
            <a:r>
              <a:rPr lang="uk-UA" b="1" dirty="0">
                <a:solidFill>
                  <a:srgbClr val="FFFFFF"/>
                </a:solidFill>
              </a:rPr>
              <a:t>КІНА</a:t>
            </a:r>
            <a:endParaRPr lang="ru-RU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98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Зображення, що містить рослина, Наземна рослина, Судинні рослини , рослинність&#10;&#10;Автоматически созданное описание">
            <a:extLst>
              <a:ext uri="{FF2B5EF4-FFF2-40B4-BE49-F238E27FC236}">
                <a16:creationId xmlns:a16="http://schemas.microsoft.com/office/drawing/2014/main" id="{1860AE0F-8769-4339-8D8E-94F3A252E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0" b="43719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E5E5E6-4D05-4ED1-BEBF-4AB2249B9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/>
              <a:t>Що</a:t>
            </a:r>
            <a:r>
              <a:rPr lang="ru-RU" sz="4000" b="1" dirty="0"/>
              <a:t> </a:t>
            </a:r>
            <a:r>
              <a:rPr lang="ru-RU" sz="4000" b="1" dirty="0" err="1"/>
              <a:t>означає</a:t>
            </a:r>
            <a:r>
              <a:rPr lang="ru-RU" sz="4000" b="1" dirty="0"/>
              <a:t> «</a:t>
            </a:r>
            <a:r>
              <a:rPr lang="ru-RU" sz="4000" b="1" dirty="0" err="1"/>
              <a:t>стабілізувати</a:t>
            </a:r>
            <a:r>
              <a:rPr lang="ru-RU" sz="4000" b="1" dirty="0"/>
              <a:t> поле»?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B569E4-A227-3B55-C002-8E79CEB51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Регуляція</a:t>
            </a:r>
            <a:r>
              <a:rPr lang="ru-RU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власної</a:t>
            </a:r>
            <a:r>
              <a:rPr lang="ru-RU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нервової</a:t>
            </a:r>
            <a:r>
              <a:rPr lang="ru-RU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системи</a:t>
            </a:r>
            <a:r>
              <a:rPr lang="ru-RU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err="1"/>
              <a:t>Повільність</a:t>
            </a:r>
            <a:r>
              <a:rPr lang="ru-RU" sz="2400" dirty="0"/>
              <a:t>. Не </a:t>
            </a:r>
            <a:r>
              <a:rPr lang="ru-RU" sz="2400" dirty="0" err="1"/>
              <a:t>поспішати</a:t>
            </a:r>
            <a:r>
              <a:rPr lang="ru-RU" sz="2400" dirty="0"/>
              <a:t> в </a:t>
            </a:r>
            <a:r>
              <a:rPr lang="ru-RU" sz="2400" dirty="0" err="1"/>
              <a:t>глибину</a:t>
            </a:r>
            <a:r>
              <a:rPr lang="ru-RU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Прямота без </a:t>
            </a:r>
            <a:r>
              <a:rPr lang="ru-RU" sz="2400" dirty="0" err="1"/>
              <a:t>агресії</a:t>
            </a:r>
            <a:endParaRPr lang="ru-RU" sz="24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01996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DAA6C16-BF9B-4A3E-BC70-EE6015D4F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Зображення, що містить рослина, дерево, пальма, Наземна рослина&#10;&#10;Автоматически созданное описание">
            <a:extLst>
              <a:ext uri="{FF2B5EF4-FFF2-40B4-BE49-F238E27FC236}">
                <a16:creationId xmlns:a16="http://schemas.microsoft.com/office/drawing/2014/main" id="{843C937A-1BC4-4B81-92F7-5BAB0B18E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8" r="1" b="39318"/>
          <a:stretch>
            <a:fillRect/>
          </a:stretch>
        </p:blipFill>
        <p:spPr>
          <a:xfrm>
            <a:off x="5" y="-2"/>
            <a:ext cx="12191995" cy="7533863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4AE1828-51FD-4AD7-BCF6-9AF5C696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542C7CD-02BE-4ADE-8D2F-DFB759D7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40A04EE-8E37-4C28-B09B-A9593A4AA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8" name="Объект 7" descr="Зображення, що містить текст, лист, коло, меню&#10;&#10;Автоматически созданное описание">
            <a:extLst>
              <a:ext uri="{FF2B5EF4-FFF2-40B4-BE49-F238E27FC236}">
                <a16:creationId xmlns:a16="http://schemas.microsoft.com/office/drawing/2014/main" id="{A70A3741-9944-4383-B149-2F9EAE10F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37"/>
          <a:stretch>
            <a:fillRect/>
          </a:stretch>
        </p:blipFill>
        <p:spPr>
          <a:xfrm>
            <a:off x="2484783" y="393196"/>
            <a:ext cx="7504043" cy="6271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9772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5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79004F-8891-4A7F-9C46-767423A2B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345810"/>
            <a:ext cx="51205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Коли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альянс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стає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продуктивним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3CE6CE-8FA9-4401-839E-33C9F5569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1825625"/>
            <a:ext cx="5092194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b="1" dirty="0" err="1"/>
              <a:t>Ознаки</a:t>
            </a:r>
            <a:r>
              <a:rPr lang="en-US" sz="2800" b="1" dirty="0"/>
              <a:t>:</a:t>
            </a:r>
          </a:p>
          <a:p>
            <a:pPr algn="l"/>
            <a:r>
              <a:rPr lang="en-US" b="1" dirty="0"/>
              <a:t>•	</a:t>
            </a:r>
            <a:r>
              <a:rPr lang="en-US" b="1" dirty="0" err="1"/>
              <a:t>клієнт</a:t>
            </a:r>
            <a:r>
              <a:rPr lang="en-US" b="1" dirty="0"/>
              <a:t> </a:t>
            </a:r>
            <a:r>
              <a:rPr lang="en-US" b="1" dirty="0" err="1"/>
              <a:t>починає</a:t>
            </a:r>
            <a:r>
              <a:rPr lang="en-US" b="1" dirty="0"/>
              <a:t> </a:t>
            </a:r>
            <a:r>
              <a:rPr lang="en-US" b="1" dirty="0" err="1"/>
              <a:t>говорити</a:t>
            </a:r>
            <a:r>
              <a:rPr lang="en-US" b="1" dirty="0"/>
              <a:t> </a:t>
            </a:r>
            <a:r>
              <a:rPr lang="en-US" b="1" dirty="0" err="1"/>
              <a:t>не</a:t>
            </a:r>
            <a:r>
              <a:rPr lang="en-US" b="1" dirty="0"/>
              <a:t> </a:t>
            </a:r>
            <a:r>
              <a:rPr lang="en-US" b="1" dirty="0" err="1"/>
              <a:t>правильно</a:t>
            </a:r>
            <a:r>
              <a:rPr lang="en-US" b="1" dirty="0"/>
              <a:t>, а </a:t>
            </a:r>
            <a:r>
              <a:rPr lang="en-US" b="1" dirty="0" err="1"/>
              <a:t>чесно</a:t>
            </a:r>
            <a:r>
              <a:rPr lang="en-US" b="1" dirty="0"/>
              <a:t>;</a:t>
            </a:r>
          </a:p>
          <a:p>
            <a:pPr algn="l"/>
            <a:r>
              <a:rPr lang="en-US" b="1" dirty="0"/>
              <a:t>•	</a:t>
            </a:r>
            <a:r>
              <a:rPr lang="en-US" b="1" dirty="0" err="1"/>
              <a:t>з’являється</a:t>
            </a:r>
            <a:r>
              <a:rPr lang="en-US" b="1" dirty="0"/>
              <a:t> </a:t>
            </a:r>
            <a:r>
              <a:rPr lang="en-US" b="1" dirty="0" err="1"/>
              <a:t>вразливість</a:t>
            </a:r>
            <a:r>
              <a:rPr lang="en-US" b="1" dirty="0"/>
              <a:t>;</a:t>
            </a:r>
          </a:p>
          <a:p>
            <a:pPr algn="l"/>
            <a:r>
              <a:rPr lang="en-US" b="1" dirty="0"/>
              <a:t>•	</a:t>
            </a:r>
            <a:r>
              <a:rPr lang="en-US" b="1" dirty="0" err="1"/>
              <a:t>агресія</a:t>
            </a:r>
            <a:r>
              <a:rPr lang="en-US" b="1" dirty="0"/>
              <a:t> </a:t>
            </a:r>
            <a:r>
              <a:rPr lang="en-US" b="1" dirty="0" err="1"/>
              <a:t>стає</a:t>
            </a:r>
            <a:r>
              <a:rPr lang="en-US" b="1" dirty="0"/>
              <a:t> </a:t>
            </a:r>
            <a:r>
              <a:rPr lang="en-US" b="1" dirty="0" err="1"/>
              <a:t>усвідомленою</a:t>
            </a:r>
            <a:r>
              <a:rPr lang="en-US" b="1" dirty="0"/>
              <a:t>;</a:t>
            </a:r>
          </a:p>
          <a:p>
            <a:pPr algn="l"/>
            <a:r>
              <a:rPr lang="en-US" b="1" dirty="0"/>
              <a:t>•	</a:t>
            </a:r>
            <a:r>
              <a:rPr lang="en-US" b="1" dirty="0" err="1"/>
              <a:t>клієнт</a:t>
            </a:r>
            <a:r>
              <a:rPr lang="en-US" b="1" dirty="0"/>
              <a:t> </a:t>
            </a:r>
            <a:r>
              <a:rPr lang="en-US" b="1" dirty="0" err="1"/>
              <a:t>залишається</a:t>
            </a:r>
            <a:r>
              <a:rPr lang="en-US" b="1" dirty="0"/>
              <a:t> </a:t>
            </a:r>
            <a:r>
              <a:rPr lang="en-US" b="1" dirty="0" err="1"/>
              <a:t>після</a:t>
            </a:r>
            <a:r>
              <a:rPr lang="en-US" b="1" dirty="0"/>
              <a:t> </a:t>
            </a:r>
            <a:r>
              <a:rPr lang="en-US" b="1" dirty="0" err="1"/>
              <a:t>конфронтації</a:t>
            </a:r>
            <a:r>
              <a:rPr lang="en-US" b="1" dirty="0"/>
              <a:t>.</a:t>
            </a:r>
          </a:p>
          <a:p>
            <a:pPr algn="l"/>
            <a:endParaRPr lang="uk-UA" b="1" dirty="0"/>
          </a:p>
          <a:p>
            <a:pPr algn="l"/>
            <a:r>
              <a:rPr lang="en-US" b="1" dirty="0" err="1"/>
              <a:t>Головний</a:t>
            </a:r>
            <a:r>
              <a:rPr lang="en-US" b="1" dirty="0"/>
              <a:t> </a:t>
            </a:r>
            <a:r>
              <a:rPr lang="en-US" b="1" dirty="0" err="1"/>
              <a:t>маркер</a:t>
            </a:r>
            <a:r>
              <a:rPr lang="en-US" b="1" dirty="0"/>
              <a:t> — </a:t>
            </a:r>
            <a:r>
              <a:rPr lang="en-US" b="1" dirty="0" err="1"/>
              <a:t>він</a:t>
            </a:r>
            <a:r>
              <a:rPr lang="en-US" b="1" dirty="0"/>
              <a:t> </a:t>
            </a:r>
            <a:r>
              <a:rPr lang="en-US" b="1" dirty="0" err="1"/>
              <a:t>не</a:t>
            </a:r>
            <a:r>
              <a:rPr lang="en-US" b="1" dirty="0"/>
              <a:t> </a:t>
            </a:r>
            <a:r>
              <a:rPr lang="en-US" b="1" dirty="0" err="1"/>
              <a:t>тікає</a:t>
            </a:r>
            <a:r>
              <a:rPr lang="en-US" b="1" dirty="0"/>
              <a:t>.</a:t>
            </a:r>
          </a:p>
          <a:p>
            <a:pPr algn="l"/>
            <a:endParaRPr lang="en-US" b="1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 descr="Зображення, що містить рослина, дерево, Наземна рослина, Судинні рослини &#10;&#10;Автоматически созданное описание">
            <a:extLst>
              <a:ext uri="{FF2B5EF4-FFF2-40B4-BE49-F238E27FC236}">
                <a16:creationId xmlns:a16="http://schemas.microsoft.com/office/drawing/2014/main" id="{7F840FC5-7F3C-42FE-B1A8-E0313F104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7" r="17039" b="-1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30" name="Arc 29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Рисунок 5" descr="Зображення, що містить Обличчя людини, усмішка, іграшка, мультфільм&#10;&#10;Автоматически созданное описание">
            <a:extLst>
              <a:ext uri="{FF2B5EF4-FFF2-40B4-BE49-F238E27FC236}">
                <a16:creationId xmlns:a16="http://schemas.microsoft.com/office/drawing/2014/main" id="{01F5D4C0-2CFC-4CE2-A02D-2475F0C64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9" r="-1" b="-1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2571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Объект 4" descr="Зображення, що містить текст, мультфільм, Мультфільм, риф&#10;&#10;Автоматически созданное описание">
            <a:extLst>
              <a:ext uri="{FF2B5EF4-FFF2-40B4-BE49-F238E27FC236}">
                <a16:creationId xmlns:a16="http://schemas.microsoft.com/office/drawing/2014/main" id="{6411EBD7-51A0-499B-B66F-291CCBE03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EFC6E34-46EB-DD16-9BB7-FE0E1B723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“I am not here to live up to your expectations, and you are not here to live up to mine.”</a:t>
            </a:r>
            <a:endParaRPr lang="uk-UA" b="1" dirty="0"/>
          </a:p>
          <a:p>
            <a:pPr marL="0" indent="0" algn="r">
              <a:buNone/>
            </a:pPr>
            <a:r>
              <a:rPr lang="ru-RU" b="1" i="1" dirty="0" err="1"/>
              <a:t>Фріц</a:t>
            </a:r>
            <a:r>
              <a:rPr lang="ru-RU" b="1" i="1" dirty="0"/>
              <a:t> </a:t>
            </a:r>
            <a:r>
              <a:rPr lang="ru-RU" b="1" i="1" dirty="0" err="1"/>
              <a:t>Перлз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472506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Project 14">
            <a:hlinkClick r:id="" action="ppaction://media"/>
            <a:extLst>
              <a:ext uri="{FF2B5EF4-FFF2-40B4-BE49-F238E27FC236}">
                <a16:creationId xmlns:a16="http://schemas.microsoft.com/office/drawing/2014/main" id="{9240C5C0-224E-4C60-A908-82D155A8500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0084"/>
          <a:stretch/>
        </p:blipFill>
        <p:spPr>
          <a:xfrm>
            <a:off x="812800" y="457200"/>
            <a:ext cx="10566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8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83B1BEA-1159-4AE5-AD9B-9440E5189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5D50C310-510F-45B8-81D2-BE905D5C6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570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Зображення, що містить текст, Обличчя людини, чоловік, лист&#10;&#10;Автоматически созданное описание">
            <a:extLst>
              <a:ext uri="{FF2B5EF4-FFF2-40B4-BE49-F238E27FC236}">
                <a16:creationId xmlns:a16="http://schemas.microsoft.com/office/drawing/2014/main" id="{9F17C1DD-300E-426D-A49B-85A7256EF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8" b="-2"/>
          <a:stretch>
            <a:fillRect/>
          </a:stretch>
        </p:blipFill>
        <p:spPr>
          <a:xfrm>
            <a:off x="0" y="444955"/>
            <a:ext cx="6264166" cy="5644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4" descr="Зображення, що містить рослина, дерево, пальма, Наземна рослина&#10;&#10;Автоматически созданное описание">
            <a:extLst>
              <a:ext uri="{FF2B5EF4-FFF2-40B4-BE49-F238E27FC236}">
                <a16:creationId xmlns:a16="http://schemas.microsoft.com/office/drawing/2014/main" id="{843C937A-1BC4-4B81-92F7-5BAB0B18E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4" r="1" b="38364"/>
          <a:stretch>
            <a:fillRect/>
          </a:stretch>
        </p:blipFill>
        <p:spPr>
          <a:xfrm>
            <a:off x="6016759" y="0"/>
            <a:ext cx="6172193" cy="6784416"/>
          </a:xfrm>
          <a:custGeom>
            <a:avLst/>
            <a:gdLst/>
            <a:ahLst/>
            <a:cxnLst/>
            <a:rect l="l" t="t" r="r" b="b"/>
            <a:pathLst>
              <a:path w="6006950" h="4200116">
                <a:moveTo>
                  <a:pt x="1035902" y="878"/>
                </a:moveTo>
                <a:cubicBezTo>
                  <a:pt x="1135908" y="5076"/>
                  <a:pt x="1234824" y="23223"/>
                  <a:pt x="1334526" y="31024"/>
                </a:cubicBezTo>
                <a:cubicBezTo>
                  <a:pt x="1429408" y="38508"/>
                  <a:pt x="1524290" y="49417"/>
                  <a:pt x="1619679" y="34449"/>
                </a:cubicBezTo>
                <a:cubicBezTo>
                  <a:pt x="1713242" y="21726"/>
                  <a:pt x="1807870" y="18745"/>
                  <a:pt x="1902041" y="25570"/>
                </a:cubicBezTo>
                <a:cubicBezTo>
                  <a:pt x="2006183" y="30770"/>
                  <a:pt x="2110071" y="48021"/>
                  <a:pt x="2214847" y="33561"/>
                </a:cubicBezTo>
                <a:cubicBezTo>
                  <a:pt x="2228052" y="32216"/>
                  <a:pt x="2241384" y="33954"/>
                  <a:pt x="2253790" y="38635"/>
                </a:cubicBezTo>
                <a:cubicBezTo>
                  <a:pt x="2294520" y="52169"/>
                  <a:pt x="2338397" y="53007"/>
                  <a:pt x="2379622" y="41045"/>
                </a:cubicBezTo>
                <a:cubicBezTo>
                  <a:pt x="2431756" y="27168"/>
                  <a:pt x="2486503" y="26254"/>
                  <a:pt x="2539069" y="38381"/>
                </a:cubicBezTo>
                <a:cubicBezTo>
                  <a:pt x="2617207" y="55379"/>
                  <a:pt x="2695598" y="72123"/>
                  <a:pt x="2776908" y="58169"/>
                </a:cubicBezTo>
                <a:cubicBezTo>
                  <a:pt x="2824222" y="50178"/>
                  <a:pt x="2868111" y="30770"/>
                  <a:pt x="2914791" y="21637"/>
                </a:cubicBezTo>
                <a:cubicBezTo>
                  <a:pt x="3049249" y="-4620"/>
                  <a:pt x="3184976" y="3244"/>
                  <a:pt x="3320703" y="12124"/>
                </a:cubicBezTo>
                <a:cubicBezTo>
                  <a:pt x="3453259" y="20876"/>
                  <a:pt x="3585179" y="38888"/>
                  <a:pt x="3718496" y="36225"/>
                </a:cubicBezTo>
                <a:cubicBezTo>
                  <a:pt x="3746884" y="36440"/>
                  <a:pt x="3775210" y="38812"/>
                  <a:pt x="3803230" y="43328"/>
                </a:cubicBezTo>
                <a:cubicBezTo>
                  <a:pt x="3907245" y="57028"/>
                  <a:pt x="4011767" y="69966"/>
                  <a:pt x="4114640" y="42313"/>
                </a:cubicBezTo>
                <a:cubicBezTo>
                  <a:pt x="4206871" y="17312"/>
                  <a:pt x="4303111" y="10677"/>
                  <a:pt x="4397891" y="22779"/>
                </a:cubicBezTo>
                <a:cubicBezTo>
                  <a:pt x="4522696" y="39130"/>
                  <a:pt x="4648846" y="42707"/>
                  <a:pt x="4774374" y="33434"/>
                </a:cubicBezTo>
                <a:cubicBezTo>
                  <a:pt x="4813773" y="29515"/>
                  <a:pt x="4853387" y="28107"/>
                  <a:pt x="4892977" y="29248"/>
                </a:cubicBezTo>
                <a:cubicBezTo>
                  <a:pt x="5181681" y="42440"/>
                  <a:pt x="5471273" y="25062"/>
                  <a:pt x="5759471" y="55759"/>
                </a:cubicBezTo>
                <a:cubicBezTo>
                  <a:pt x="5805028" y="61131"/>
                  <a:pt x="5850896" y="61524"/>
                  <a:pt x="5896277" y="57017"/>
                </a:cubicBezTo>
                <a:lnTo>
                  <a:pt x="6006950" y="33749"/>
                </a:lnTo>
                <a:lnTo>
                  <a:pt x="6006950" y="4200116"/>
                </a:lnTo>
                <a:lnTo>
                  <a:pt x="13501" y="4200116"/>
                </a:lnTo>
                <a:lnTo>
                  <a:pt x="28554" y="3862213"/>
                </a:lnTo>
                <a:cubicBezTo>
                  <a:pt x="30457" y="3736758"/>
                  <a:pt x="27411" y="3611386"/>
                  <a:pt x="15626" y="3486312"/>
                </a:cubicBezTo>
                <a:cubicBezTo>
                  <a:pt x="-847" y="3333707"/>
                  <a:pt x="-4304" y="3179990"/>
                  <a:pt x="5296" y="3026802"/>
                </a:cubicBezTo>
                <a:cubicBezTo>
                  <a:pt x="11786" y="2939137"/>
                  <a:pt x="18539" y="2851472"/>
                  <a:pt x="22776" y="2763676"/>
                </a:cubicBezTo>
                <a:cubicBezTo>
                  <a:pt x="28180" y="2638786"/>
                  <a:pt x="25173" y="2513673"/>
                  <a:pt x="13771" y="2389181"/>
                </a:cubicBezTo>
                <a:cubicBezTo>
                  <a:pt x="4237" y="2294247"/>
                  <a:pt x="3177" y="2198663"/>
                  <a:pt x="10593" y="2103543"/>
                </a:cubicBezTo>
                <a:cubicBezTo>
                  <a:pt x="25690" y="1941590"/>
                  <a:pt x="9931" y="1779636"/>
                  <a:pt x="5032" y="1617814"/>
                </a:cubicBezTo>
                <a:cubicBezTo>
                  <a:pt x="-3577" y="1320125"/>
                  <a:pt x="20393" y="1022570"/>
                  <a:pt x="9666" y="724882"/>
                </a:cubicBezTo>
                <a:cubicBezTo>
                  <a:pt x="3841" y="577627"/>
                  <a:pt x="16420" y="430504"/>
                  <a:pt x="9666" y="283249"/>
                </a:cubicBezTo>
                <a:cubicBezTo>
                  <a:pt x="6885" y="230875"/>
                  <a:pt x="4568" y="178502"/>
                  <a:pt x="3409" y="126111"/>
                </a:cubicBezTo>
                <a:lnTo>
                  <a:pt x="3819" y="33427"/>
                </a:lnTo>
                <a:lnTo>
                  <a:pt x="31797" y="28723"/>
                </a:lnTo>
                <a:cubicBezTo>
                  <a:pt x="147177" y="14068"/>
                  <a:pt x="264046" y="13354"/>
                  <a:pt x="379873" y="26711"/>
                </a:cubicBezTo>
                <a:cubicBezTo>
                  <a:pt x="443931" y="35083"/>
                  <a:pt x="508243" y="47768"/>
                  <a:pt x="573442" y="35083"/>
                </a:cubicBezTo>
                <a:cubicBezTo>
                  <a:pt x="579581" y="33992"/>
                  <a:pt x="585759" y="36757"/>
                  <a:pt x="589044" y="42060"/>
                </a:cubicBezTo>
                <a:cubicBezTo>
                  <a:pt x="621264" y="81382"/>
                  <a:pt x="663123" y="80114"/>
                  <a:pt x="705871" y="67429"/>
                </a:cubicBezTo>
                <a:cubicBezTo>
                  <a:pt x="733929" y="58740"/>
                  <a:pt x="761430" y="48326"/>
                  <a:pt x="788194" y="36225"/>
                </a:cubicBezTo>
                <a:cubicBezTo>
                  <a:pt x="835052" y="16792"/>
                  <a:pt x="884827" y="5299"/>
                  <a:pt x="935464" y="2230"/>
                </a:cubicBezTo>
                <a:cubicBezTo>
                  <a:pt x="969111" y="-370"/>
                  <a:pt x="1002567" y="-521"/>
                  <a:pt x="1035902" y="87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17465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Зображення, що містить рослина, дерево, пальма, Наземна рослина&#10;&#10;Автоматически созданное описание">
            <a:extLst>
              <a:ext uri="{FF2B5EF4-FFF2-40B4-BE49-F238E27FC236}">
                <a16:creationId xmlns:a16="http://schemas.microsoft.com/office/drawing/2014/main" id="{843C937A-1BC4-4B81-92F7-5BAB0B18E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Объект 6" descr="Зображення, що містить текст, знімок екрана, Шриф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72B0159-3FC6-4773-88DF-0D5EF624A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345" y="882868"/>
            <a:ext cx="7221593" cy="4814395"/>
          </a:xfrm>
        </p:spPr>
      </p:pic>
    </p:spTree>
    <p:extLst>
      <p:ext uri="{BB962C8B-B14F-4D97-AF65-F5344CB8AC3E}">
        <p14:creationId xmlns:p14="http://schemas.microsoft.com/office/powerpoint/2010/main" val="2690696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BE120-4FC4-4176-B95F-8DB8BD0A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pPr algn="ctr"/>
            <a:r>
              <a:rPr lang="ru-RU" sz="5400" b="1" dirty="0" err="1"/>
              <a:t>Хто</a:t>
            </a:r>
            <a:r>
              <a:rPr lang="ru-RU" sz="5400" b="1" dirty="0"/>
              <a:t> </a:t>
            </a:r>
            <a:r>
              <a:rPr lang="ru-RU" sz="5400" b="1" dirty="0" err="1"/>
              <a:t>такий</a:t>
            </a:r>
            <a:r>
              <a:rPr lang="ru-RU" sz="5400" b="1" dirty="0"/>
              <a:t> «дикий» </a:t>
            </a:r>
            <a:r>
              <a:rPr lang="ru-RU" sz="5400" b="1" dirty="0" err="1"/>
              <a:t>клієнт</a:t>
            </a:r>
            <a:r>
              <a:rPr lang="ru-RU" sz="5400" b="1" dirty="0"/>
              <a:t>?</a:t>
            </a:r>
          </a:p>
        </p:txBody>
      </p:sp>
      <p:pic>
        <p:nvPicPr>
          <p:cNvPr id="5" name="Объект 4" descr="Зображення, що містить рослина, дерево, пальма, Наземна рослина&#10;&#10;Автоматически созданное описание">
            <a:extLst>
              <a:ext uri="{FF2B5EF4-FFF2-40B4-BE49-F238E27FC236}">
                <a16:creationId xmlns:a16="http://schemas.microsoft.com/office/drawing/2014/main" id="{843C937A-1BC4-4B81-92F7-5BAB0B18E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709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8FFE351-7E9D-40C0-A67C-571D243D6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762" y="2569848"/>
            <a:ext cx="5740119" cy="4111539"/>
          </a:xfrm>
        </p:spPr>
      </p:pic>
    </p:spTree>
    <p:extLst>
      <p:ext uri="{BB962C8B-B14F-4D97-AF65-F5344CB8AC3E}">
        <p14:creationId xmlns:p14="http://schemas.microsoft.com/office/powerpoint/2010/main" val="1288334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BE120-4FC4-4176-B95F-8DB8BD0A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«Дикий» </a:t>
            </a:r>
            <a:endParaRPr lang="ru-RU" b="1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99EF5A1C-55E6-C684-2546-3C2F1C8EC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 fontScale="92500" lnSpcReduction="10000"/>
          </a:bodyPr>
          <a:lstStyle/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Це</a:t>
            </a:r>
            <a:r>
              <a:rPr lang="ru-RU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клієнт</a:t>
            </a:r>
            <a:r>
              <a:rPr lang="ru-RU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ru-RU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який</a:t>
            </a:r>
            <a:r>
              <a:rPr lang="ru-RU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довіряє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перевіряє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межі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захищається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агресією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або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холодом;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швидко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знецінює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може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різко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змінювати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позицію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іноді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раптово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зникає</a:t>
            </a:r>
            <a: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Объект 3" descr="Зображення, що містить особа, чоловік, текст, Обличчя людини&#10;&#10;Автоматически созданное описание">
            <a:extLst>
              <a:ext uri="{FF2B5EF4-FFF2-40B4-BE49-F238E27FC236}">
                <a16:creationId xmlns:a16="http://schemas.microsoft.com/office/drawing/2014/main" id="{4B520D24-2186-44A6-A732-45ED3CBA00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9" r="7166" b="-2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5" name="Arc 24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Объект 4" descr="Зображення, що містить рослина, дерево, пальма, Наземна рослина&#10;&#10;Автоматически созданное описание">
            <a:extLst>
              <a:ext uri="{FF2B5EF4-FFF2-40B4-BE49-F238E27FC236}">
                <a16:creationId xmlns:a16="http://schemas.microsoft.com/office/drawing/2014/main" id="{843C937A-1BC4-4B81-92F7-5BAB0B18E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0" b="32550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8913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BE120-4FC4-4176-B95F-8DB8BD0A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pPr algn="ctr"/>
            <a:r>
              <a:rPr lang="ru-RU" sz="5200" b="1" dirty="0"/>
              <a:t>Де </a:t>
            </a:r>
            <a:r>
              <a:rPr lang="ru-RU" sz="5200" b="1" dirty="0" err="1"/>
              <a:t>руйнується</a:t>
            </a:r>
            <a:r>
              <a:rPr lang="ru-RU" sz="5200" b="1" dirty="0"/>
              <a:t> альянс?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B9336A-F821-1413-5567-A9DC1497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5" cy="2913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000" b="1">
                <a:solidFill>
                  <a:schemeClr val="tx1">
                    <a:alpha val="80000"/>
                  </a:schemeClr>
                </a:solidFill>
              </a:rPr>
              <a:t>Помилка 1: Приручати</a:t>
            </a:r>
          </a:p>
          <a:p>
            <a:pPr marL="0" indent="0">
              <a:buNone/>
            </a:pPr>
            <a:r>
              <a:rPr lang="ru-RU" sz="2000">
                <a:solidFill>
                  <a:schemeClr val="tx1">
                    <a:alpha val="80000"/>
                  </a:schemeClr>
                </a:solidFill>
              </a:rPr>
              <a:t>Терапевт починає бути надмірно м’яким, надмірно приймаючим, надмірно терплячим.</a:t>
            </a:r>
          </a:p>
          <a:p>
            <a:pPr marL="0" indent="0">
              <a:buNone/>
            </a:pPr>
            <a:r>
              <a:rPr lang="ru-RU" sz="2000">
                <a:solidFill>
                  <a:schemeClr val="tx1">
                    <a:alpha val="80000"/>
                  </a:schemeClr>
                </a:solidFill>
              </a:rPr>
              <a:t>Результат — псевдоальянс.</a:t>
            </a:r>
          </a:p>
          <a:p>
            <a:pPr marL="0" indent="0">
              <a:buNone/>
            </a:pPr>
            <a:r>
              <a:rPr lang="ru-RU" sz="2000">
                <a:solidFill>
                  <a:schemeClr val="tx1">
                    <a:alpha val="80000"/>
                  </a:schemeClr>
                </a:solidFill>
              </a:rPr>
              <a:t>Клієнт не відчуває сили поруч із собою. Він відчуває слабкість.</a:t>
            </a:r>
          </a:p>
          <a:p>
            <a:pPr marL="0" indent="0">
              <a:buNone/>
            </a:pPr>
            <a:endParaRPr lang="en-US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0F14822-B1F1-4730-A131-C3416A790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50930" y="3942512"/>
            <a:ext cx="3238728" cy="2915488"/>
          </a:xfrm>
          <a:custGeom>
            <a:avLst/>
            <a:gdLst>
              <a:gd name="connsiteX0" fmla="*/ 1619364 w 3238728"/>
              <a:gd name="connsiteY0" fmla="*/ 0 h 2915488"/>
              <a:gd name="connsiteX1" fmla="*/ 3238728 w 3238728"/>
              <a:gd name="connsiteY1" fmla="*/ 1619364 h 2915488"/>
              <a:gd name="connsiteX2" fmla="*/ 2649430 w 3238728"/>
              <a:gd name="connsiteY2" fmla="*/ 2868944 h 2915488"/>
              <a:gd name="connsiteX3" fmla="*/ 2587188 w 3238728"/>
              <a:gd name="connsiteY3" fmla="*/ 2915488 h 2915488"/>
              <a:gd name="connsiteX4" fmla="*/ 651541 w 3238728"/>
              <a:gd name="connsiteY4" fmla="*/ 2915488 h 2915488"/>
              <a:gd name="connsiteX5" fmla="*/ 589298 w 3238728"/>
              <a:gd name="connsiteY5" fmla="*/ 2868944 h 2915488"/>
              <a:gd name="connsiteX6" fmla="*/ 0 w 3238728"/>
              <a:gd name="connsiteY6" fmla="*/ 1619364 h 2915488"/>
              <a:gd name="connsiteX7" fmla="*/ 1619364 w 3238728"/>
              <a:gd name="connsiteY7" fmla="*/ 0 h 291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8728" h="2915488">
                <a:moveTo>
                  <a:pt x="1619364" y="0"/>
                </a:moveTo>
                <a:cubicBezTo>
                  <a:pt x="2513714" y="0"/>
                  <a:pt x="3238728" y="725014"/>
                  <a:pt x="3238728" y="1619364"/>
                </a:cubicBezTo>
                <a:cubicBezTo>
                  <a:pt x="3238728" y="2122436"/>
                  <a:pt x="3009329" y="2571929"/>
                  <a:pt x="2649430" y="2868944"/>
                </a:cubicBezTo>
                <a:lnTo>
                  <a:pt x="2587188" y="2915488"/>
                </a:lnTo>
                <a:lnTo>
                  <a:pt x="651541" y="2915488"/>
                </a:lnTo>
                <a:lnTo>
                  <a:pt x="589298" y="2868944"/>
                </a:lnTo>
                <a:cubicBezTo>
                  <a:pt x="229399" y="2571929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3F1D6B-3845-4F68-9803-39000080E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54502" cy="4167582"/>
          </a:xfrm>
          <a:custGeom>
            <a:avLst/>
            <a:gdLst>
              <a:gd name="connsiteX0" fmla="*/ 1209514 w 4154502"/>
              <a:gd name="connsiteY0" fmla="*/ 0 h 4167582"/>
              <a:gd name="connsiteX1" fmla="*/ 2782034 w 4154502"/>
              <a:gd name="connsiteY1" fmla="*/ 0 h 4167582"/>
              <a:gd name="connsiteX2" fmla="*/ 2836049 w 4154502"/>
              <a:gd name="connsiteY2" fmla="*/ 19770 h 4167582"/>
              <a:gd name="connsiteX3" fmla="*/ 4154502 w 4154502"/>
              <a:gd name="connsiteY3" fmla="*/ 2008854 h 4167582"/>
              <a:gd name="connsiteX4" fmla="*/ 1995774 w 4154502"/>
              <a:gd name="connsiteY4" fmla="*/ 4167582 h 4167582"/>
              <a:gd name="connsiteX5" fmla="*/ 6690 w 4154502"/>
              <a:gd name="connsiteY5" fmla="*/ 2849129 h 4167582"/>
              <a:gd name="connsiteX6" fmla="*/ 0 w 4154502"/>
              <a:gd name="connsiteY6" fmla="*/ 2830852 h 4167582"/>
              <a:gd name="connsiteX7" fmla="*/ 0 w 4154502"/>
              <a:gd name="connsiteY7" fmla="*/ 1186857 h 4167582"/>
              <a:gd name="connsiteX8" fmla="*/ 6690 w 4154502"/>
              <a:gd name="connsiteY8" fmla="*/ 1168580 h 4167582"/>
              <a:gd name="connsiteX9" fmla="*/ 1155500 w 4154502"/>
              <a:gd name="connsiteY9" fmla="*/ 19770 h 4167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54502" h="4167582">
                <a:moveTo>
                  <a:pt x="1209514" y="0"/>
                </a:moveTo>
                <a:lnTo>
                  <a:pt x="2782034" y="0"/>
                </a:lnTo>
                <a:lnTo>
                  <a:pt x="2836049" y="19770"/>
                </a:lnTo>
                <a:cubicBezTo>
                  <a:pt x="3610849" y="347482"/>
                  <a:pt x="4154502" y="1114679"/>
                  <a:pt x="4154502" y="2008854"/>
                </a:cubicBezTo>
                <a:cubicBezTo>
                  <a:pt x="4154502" y="3201087"/>
                  <a:pt x="3188007" y="4167582"/>
                  <a:pt x="1995774" y="4167582"/>
                </a:cubicBezTo>
                <a:cubicBezTo>
                  <a:pt x="1101599" y="4167582"/>
                  <a:pt x="334402" y="3623929"/>
                  <a:pt x="6690" y="2849129"/>
                </a:cubicBezTo>
                <a:lnTo>
                  <a:pt x="0" y="2830852"/>
                </a:lnTo>
                <a:lnTo>
                  <a:pt x="0" y="1186857"/>
                </a:lnTo>
                <a:lnTo>
                  <a:pt x="6690" y="1168580"/>
                </a:lnTo>
                <a:cubicBezTo>
                  <a:pt x="225165" y="652046"/>
                  <a:pt x="638966" y="238245"/>
                  <a:pt x="1155500" y="1977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Зображення, що містить земля, усмішка, лялька, іграшка&#10;&#10;Автоматически созданное описание">
            <a:extLst>
              <a:ext uri="{FF2B5EF4-FFF2-40B4-BE49-F238E27FC236}">
                <a16:creationId xmlns:a16="http://schemas.microsoft.com/office/drawing/2014/main" id="{95626E3F-8B39-4411-B076-7AA755F3A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2"/>
          <a:stretch>
            <a:fillRect/>
          </a:stretch>
        </p:blipFill>
        <p:spPr>
          <a:xfrm>
            <a:off x="-3" y="10"/>
            <a:ext cx="4317456" cy="4167571"/>
          </a:xfrm>
          <a:custGeom>
            <a:avLst/>
            <a:gdLst/>
            <a:ahLst/>
            <a:cxnLst/>
            <a:rect l="l" t="t" r="r" b="b"/>
            <a:pathLst>
              <a:path w="4317456" h="4167581">
                <a:moveTo>
                  <a:pt x="1372466" y="0"/>
                </a:moveTo>
                <a:lnTo>
                  <a:pt x="2944990" y="0"/>
                </a:lnTo>
                <a:lnTo>
                  <a:pt x="2999002" y="19769"/>
                </a:lnTo>
                <a:cubicBezTo>
                  <a:pt x="3773802" y="347482"/>
                  <a:pt x="4317456" y="1114680"/>
                  <a:pt x="4317456" y="2008853"/>
                </a:cubicBezTo>
                <a:cubicBezTo>
                  <a:pt x="4317456" y="3201085"/>
                  <a:pt x="3350960" y="4167581"/>
                  <a:pt x="2158728" y="4167581"/>
                </a:cubicBezTo>
                <a:cubicBezTo>
                  <a:pt x="966497" y="4167581"/>
                  <a:pt x="0" y="3201085"/>
                  <a:pt x="0" y="2008853"/>
                </a:cubicBezTo>
                <a:cubicBezTo>
                  <a:pt x="0" y="1114680"/>
                  <a:pt x="543654" y="347482"/>
                  <a:pt x="1318454" y="19769"/>
                </a:cubicBezTo>
                <a:close/>
              </a:path>
            </a:pathLst>
          </a:custGeom>
        </p:spPr>
      </p:pic>
      <p:pic>
        <p:nvPicPr>
          <p:cNvPr id="5" name="Объект 4" descr="Зображення, що містить рослина, дерево, пальма, Наземна рослина&#10;&#10;Автоматически созданное описание">
            <a:extLst>
              <a:ext uri="{FF2B5EF4-FFF2-40B4-BE49-F238E27FC236}">
                <a16:creationId xmlns:a16="http://schemas.microsoft.com/office/drawing/2014/main" id="{843C937A-1BC4-4B81-92F7-5BAB0B18E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1" r="-1" b="31030"/>
          <a:stretch>
            <a:fillRect/>
          </a:stretch>
        </p:blipFill>
        <p:spPr>
          <a:xfrm>
            <a:off x="2767505" y="3942512"/>
            <a:ext cx="3238727" cy="2915488"/>
          </a:xfrm>
          <a:custGeom>
            <a:avLst/>
            <a:gdLst/>
            <a:ahLst/>
            <a:cxnLst/>
            <a:rect l="l" t="t" r="r" b="b"/>
            <a:pathLst>
              <a:path w="3238727" h="2915488">
                <a:moveTo>
                  <a:pt x="1619364" y="0"/>
                </a:moveTo>
                <a:cubicBezTo>
                  <a:pt x="2513714" y="0"/>
                  <a:pt x="3238727" y="725014"/>
                  <a:pt x="3238727" y="1619364"/>
                </a:cubicBezTo>
                <a:cubicBezTo>
                  <a:pt x="3238727" y="2122436"/>
                  <a:pt x="3009328" y="2571928"/>
                  <a:pt x="2649429" y="2868943"/>
                </a:cubicBezTo>
                <a:lnTo>
                  <a:pt x="2587186" y="2915488"/>
                </a:lnTo>
                <a:lnTo>
                  <a:pt x="651541" y="2915488"/>
                </a:lnTo>
                <a:lnTo>
                  <a:pt x="589298" y="2868943"/>
                </a:lnTo>
                <a:cubicBezTo>
                  <a:pt x="229399" y="2571928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6C6FA52-B664-419A-A212-125E50579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825" y="1771652"/>
            <a:ext cx="3486643" cy="2754874"/>
            <a:chOff x="1303825" y="1771652"/>
            <a:chExt cx="3486643" cy="2754874"/>
          </a:xfrm>
        </p:grpSpPr>
        <p:sp>
          <p:nvSpPr>
            <p:cNvPr id="26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618953" y="17716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04045" y="3208746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1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825" y="4368981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3893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732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BE120-4FC4-4176-B95F-8DB8BD0A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Де </a:t>
            </a:r>
            <a:r>
              <a:rPr lang="ru-RU" b="1" dirty="0" err="1"/>
              <a:t>руйнується</a:t>
            </a:r>
            <a:r>
              <a:rPr lang="ru-RU" b="1" dirty="0"/>
              <a:t> альянс?</a:t>
            </a:r>
            <a:endParaRPr lang="ru-RU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B9336A-F821-1413-5567-A9DC1497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err="1"/>
              <a:t>Помилка</a:t>
            </a:r>
            <a:r>
              <a:rPr lang="ru-RU" b="1"/>
              <a:t> 2: </a:t>
            </a:r>
            <a:r>
              <a:rPr lang="ru-RU" b="1" err="1"/>
              <a:t>Боротися</a:t>
            </a:r>
            <a:endParaRPr lang="ru-RU" b="1"/>
          </a:p>
          <a:p>
            <a:pPr marL="0" indent="0">
              <a:buNone/>
            </a:pPr>
            <a:r>
              <a:rPr lang="ru-RU"/>
              <a:t>Терапевт </a:t>
            </a:r>
            <a:r>
              <a:rPr lang="ru-RU" err="1"/>
              <a:t>відповідає</a:t>
            </a:r>
            <a:r>
              <a:rPr lang="ru-RU"/>
              <a:t> </a:t>
            </a:r>
            <a:r>
              <a:rPr lang="ru-RU" err="1"/>
              <a:t>жорсткістю</a:t>
            </a:r>
            <a:r>
              <a:rPr lang="ru-RU"/>
              <a:t>.</a:t>
            </a:r>
          </a:p>
          <a:p>
            <a:pPr marL="0" indent="0">
              <a:buNone/>
            </a:pPr>
            <a:r>
              <a:rPr lang="ru-RU"/>
              <a:t>«</a:t>
            </a:r>
            <a:r>
              <a:rPr lang="ru-RU" err="1"/>
              <a:t>Зі</a:t>
            </a:r>
            <a:r>
              <a:rPr lang="ru-RU"/>
              <a:t> мною так не </a:t>
            </a:r>
            <a:r>
              <a:rPr lang="ru-RU" err="1"/>
              <a:t>можна</a:t>
            </a:r>
            <a:r>
              <a:rPr lang="ru-RU"/>
              <a:t>».</a:t>
            </a:r>
          </a:p>
          <a:p>
            <a:pPr marL="0" indent="0">
              <a:buNone/>
            </a:pPr>
            <a:r>
              <a:rPr lang="ru-RU" err="1"/>
              <a:t>Це</a:t>
            </a:r>
            <a:r>
              <a:rPr lang="ru-RU"/>
              <a:t> </a:t>
            </a:r>
            <a:r>
              <a:rPr lang="ru-RU" err="1"/>
              <a:t>запускає</a:t>
            </a:r>
            <a:r>
              <a:rPr lang="ru-RU"/>
              <a:t> </a:t>
            </a:r>
            <a:r>
              <a:rPr lang="ru-RU" err="1"/>
              <a:t>повторення</a:t>
            </a:r>
            <a:r>
              <a:rPr lang="ru-RU"/>
              <a:t> </a:t>
            </a:r>
            <a:r>
              <a:rPr lang="ru-RU" err="1"/>
              <a:t>травми</a:t>
            </a:r>
            <a:r>
              <a:rPr lang="ru-RU"/>
              <a:t>. </a:t>
            </a:r>
            <a:r>
              <a:rPr lang="ru-RU" err="1"/>
              <a:t>Клієнт</a:t>
            </a:r>
            <a:r>
              <a:rPr lang="ru-RU"/>
              <a:t> </a:t>
            </a:r>
            <a:r>
              <a:rPr lang="ru-RU" err="1"/>
              <a:t>знову</a:t>
            </a:r>
            <a:r>
              <a:rPr lang="ru-RU"/>
              <a:t> </a:t>
            </a:r>
            <a:r>
              <a:rPr lang="ru-RU" err="1"/>
              <a:t>стикається</a:t>
            </a:r>
            <a:r>
              <a:rPr lang="ru-RU"/>
              <a:t> з силою, яка </a:t>
            </a:r>
            <a:r>
              <a:rPr lang="ru-RU" err="1"/>
              <a:t>його</a:t>
            </a:r>
            <a:r>
              <a:rPr lang="ru-RU"/>
              <a:t> </a:t>
            </a:r>
            <a:r>
              <a:rPr lang="ru-RU" err="1"/>
              <a:t>ламає</a:t>
            </a:r>
            <a:r>
              <a:rPr lang="ru-RU"/>
              <a:t>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3" descr="Зображення, що містить картина, трава, просто неба, мистецтво&#10;&#10;Автоматически созданное описание">
            <a:extLst>
              <a:ext uri="{FF2B5EF4-FFF2-40B4-BE49-F238E27FC236}">
                <a16:creationId xmlns:a16="http://schemas.microsoft.com/office/drawing/2014/main" id="{BF729A19-06BF-412F-9688-54F5F1F625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1" t="-8065" r="13871" b="787"/>
          <a:stretch/>
        </p:blipFill>
        <p:spPr>
          <a:xfrm>
            <a:off x="8066865" y="2697395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3" name="Arc 22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Объект 4" descr="Зображення, що містить рослина, дерево, пальма, Наземна рослина&#10;&#10;Автоматически созданное описание">
            <a:extLst>
              <a:ext uri="{FF2B5EF4-FFF2-40B4-BE49-F238E27FC236}">
                <a16:creationId xmlns:a16="http://schemas.microsoft.com/office/drawing/2014/main" id="{843C937A-1BC4-4B81-92F7-5BAB0B18E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0" b="32550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00690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BE120-4FC4-4176-B95F-8DB8BD0A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pPr algn="ctr"/>
            <a:r>
              <a:rPr lang="ru-RU" sz="5200" b="1" dirty="0"/>
              <a:t>Де </a:t>
            </a:r>
            <a:r>
              <a:rPr lang="ru-RU" sz="5200" b="1" dirty="0" err="1"/>
              <a:t>руйнується</a:t>
            </a:r>
            <a:r>
              <a:rPr lang="ru-RU" sz="5200" b="1" dirty="0"/>
              <a:t> альянс?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B9336A-F821-1413-5567-A9DC1497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5" cy="2913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400" b="1" dirty="0" err="1">
                <a:solidFill>
                  <a:schemeClr val="tx1">
                    <a:alpha val="80000"/>
                  </a:schemeClr>
                </a:solidFill>
              </a:rPr>
              <a:t>Помилка</a:t>
            </a:r>
            <a:r>
              <a:rPr lang="ru-RU" sz="2400" b="1" dirty="0">
                <a:solidFill>
                  <a:schemeClr val="tx1">
                    <a:alpha val="80000"/>
                  </a:schemeClr>
                </a:solidFill>
              </a:rPr>
              <a:t> 3: </a:t>
            </a:r>
            <a:r>
              <a:rPr lang="ru-RU" sz="2400" b="1" dirty="0" err="1">
                <a:solidFill>
                  <a:schemeClr val="tx1">
                    <a:alpha val="80000"/>
                  </a:schemeClr>
                </a:solidFill>
              </a:rPr>
              <a:t>Лякатися</a:t>
            </a:r>
            <a:endParaRPr lang="ru-RU" sz="2400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>
                    <a:alpha val="80000"/>
                  </a:schemeClr>
                </a:solidFill>
              </a:rPr>
              <a:t>Терапевт </a:t>
            </a:r>
            <a:r>
              <a:rPr lang="ru-RU" sz="2400" dirty="0" err="1">
                <a:solidFill>
                  <a:schemeClr val="tx1">
                    <a:alpha val="80000"/>
                  </a:schemeClr>
                </a:solidFill>
              </a:rPr>
              <a:t>починає</a:t>
            </a:r>
            <a:r>
              <a:rPr lang="ru-RU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alpha val="80000"/>
                  </a:schemeClr>
                </a:solidFill>
              </a:rPr>
              <a:t>ховатися</a:t>
            </a:r>
            <a:r>
              <a:rPr lang="ru-RU" sz="2400" dirty="0">
                <a:solidFill>
                  <a:schemeClr val="tx1">
                    <a:alpha val="80000"/>
                  </a:schemeClr>
                </a:solidFill>
              </a:rPr>
              <a:t> за </a:t>
            </a:r>
            <a:r>
              <a:rPr lang="ru-RU" sz="2400" dirty="0" err="1">
                <a:solidFill>
                  <a:schemeClr val="tx1">
                    <a:alpha val="80000"/>
                  </a:schemeClr>
                </a:solidFill>
              </a:rPr>
              <a:t>технікою</a:t>
            </a:r>
            <a:r>
              <a:rPr lang="ru-RU" sz="24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err="1">
                <a:solidFill>
                  <a:schemeClr val="tx1">
                    <a:alpha val="80000"/>
                  </a:schemeClr>
                </a:solidFill>
              </a:rPr>
              <a:t>Більше</a:t>
            </a:r>
            <a:r>
              <a:rPr lang="ru-RU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alpha val="80000"/>
                  </a:schemeClr>
                </a:solidFill>
              </a:rPr>
              <a:t>інтерпретацій</a:t>
            </a:r>
            <a:r>
              <a:rPr lang="ru-RU" sz="24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err="1">
                <a:solidFill>
                  <a:schemeClr val="tx1">
                    <a:alpha val="80000"/>
                  </a:schemeClr>
                </a:solidFill>
              </a:rPr>
              <a:t>Більше</a:t>
            </a:r>
            <a:r>
              <a:rPr lang="ru-RU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alpha val="80000"/>
                  </a:schemeClr>
                </a:solidFill>
              </a:rPr>
              <a:t>пояснень</a:t>
            </a:r>
            <a:r>
              <a:rPr lang="ru-RU" sz="24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err="1">
                <a:solidFill>
                  <a:schemeClr val="tx1">
                    <a:alpha val="80000"/>
                  </a:schemeClr>
                </a:solidFill>
              </a:rPr>
              <a:t>Менше</a:t>
            </a:r>
            <a:r>
              <a:rPr lang="ru-RU" sz="2400" dirty="0">
                <a:solidFill>
                  <a:schemeClr val="tx1">
                    <a:alpha val="80000"/>
                  </a:schemeClr>
                </a:solidFill>
              </a:rPr>
              <a:t> контакту.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0F14822-B1F1-4730-A131-C3416A790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50930" y="3942512"/>
            <a:ext cx="3238728" cy="2915488"/>
          </a:xfrm>
          <a:custGeom>
            <a:avLst/>
            <a:gdLst>
              <a:gd name="connsiteX0" fmla="*/ 1619364 w 3238728"/>
              <a:gd name="connsiteY0" fmla="*/ 0 h 2915488"/>
              <a:gd name="connsiteX1" fmla="*/ 3238728 w 3238728"/>
              <a:gd name="connsiteY1" fmla="*/ 1619364 h 2915488"/>
              <a:gd name="connsiteX2" fmla="*/ 2649430 w 3238728"/>
              <a:gd name="connsiteY2" fmla="*/ 2868944 h 2915488"/>
              <a:gd name="connsiteX3" fmla="*/ 2587188 w 3238728"/>
              <a:gd name="connsiteY3" fmla="*/ 2915488 h 2915488"/>
              <a:gd name="connsiteX4" fmla="*/ 651541 w 3238728"/>
              <a:gd name="connsiteY4" fmla="*/ 2915488 h 2915488"/>
              <a:gd name="connsiteX5" fmla="*/ 589298 w 3238728"/>
              <a:gd name="connsiteY5" fmla="*/ 2868944 h 2915488"/>
              <a:gd name="connsiteX6" fmla="*/ 0 w 3238728"/>
              <a:gd name="connsiteY6" fmla="*/ 1619364 h 2915488"/>
              <a:gd name="connsiteX7" fmla="*/ 1619364 w 3238728"/>
              <a:gd name="connsiteY7" fmla="*/ 0 h 291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8728" h="2915488">
                <a:moveTo>
                  <a:pt x="1619364" y="0"/>
                </a:moveTo>
                <a:cubicBezTo>
                  <a:pt x="2513714" y="0"/>
                  <a:pt x="3238728" y="725014"/>
                  <a:pt x="3238728" y="1619364"/>
                </a:cubicBezTo>
                <a:cubicBezTo>
                  <a:pt x="3238728" y="2122436"/>
                  <a:pt x="3009329" y="2571929"/>
                  <a:pt x="2649430" y="2868944"/>
                </a:cubicBezTo>
                <a:lnTo>
                  <a:pt x="2587188" y="2915488"/>
                </a:lnTo>
                <a:lnTo>
                  <a:pt x="651541" y="2915488"/>
                </a:lnTo>
                <a:lnTo>
                  <a:pt x="589298" y="2868944"/>
                </a:lnTo>
                <a:cubicBezTo>
                  <a:pt x="229399" y="2571929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3F1D6B-3845-4F68-9803-39000080E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54502" cy="4167582"/>
          </a:xfrm>
          <a:custGeom>
            <a:avLst/>
            <a:gdLst>
              <a:gd name="connsiteX0" fmla="*/ 1209514 w 4154502"/>
              <a:gd name="connsiteY0" fmla="*/ 0 h 4167582"/>
              <a:gd name="connsiteX1" fmla="*/ 2782034 w 4154502"/>
              <a:gd name="connsiteY1" fmla="*/ 0 h 4167582"/>
              <a:gd name="connsiteX2" fmla="*/ 2836049 w 4154502"/>
              <a:gd name="connsiteY2" fmla="*/ 19770 h 4167582"/>
              <a:gd name="connsiteX3" fmla="*/ 4154502 w 4154502"/>
              <a:gd name="connsiteY3" fmla="*/ 2008854 h 4167582"/>
              <a:gd name="connsiteX4" fmla="*/ 1995774 w 4154502"/>
              <a:gd name="connsiteY4" fmla="*/ 4167582 h 4167582"/>
              <a:gd name="connsiteX5" fmla="*/ 6690 w 4154502"/>
              <a:gd name="connsiteY5" fmla="*/ 2849129 h 4167582"/>
              <a:gd name="connsiteX6" fmla="*/ 0 w 4154502"/>
              <a:gd name="connsiteY6" fmla="*/ 2830852 h 4167582"/>
              <a:gd name="connsiteX7" fmla="*/ 0 w 4154502"/>
              <a:gd name="connsiteY7" fmla="*/ 1186857 h 4167582"/>
              <a:gd name="connsiteX8" fmla="*/ 6690 w 4154502"/>
              <a:gd name="connsiteY8" fmla="*/ 1168580 h 4167582"/>
              <a:gd name="connsiteX9" fmla="*/ 1155500 w 4154502"/>
              <a:gd name="connsiteY9" fmla="*/ 19770 h 4167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54502" h="4167582">
                <a:moveTo>
                  <a:pt x="1209514" y="0"/>
                </a:moveTo>
                <a:lnTo>
                  <a:pt x="2782034" y="0"/>
                </a:lnTo>
                <a:lnTo>
                  <a:pt x="2836049" y="19770"/>
                </a:lnTo>
                <a:cubicBezTo>
                  <a:pt x="3610849" y="347482"/>
                  <a:pt x="4154502" y="1114679"/>
                  <a:pt x="4154502" y="2008854"/>
                </a:cubicBezTo>
                <a:cubicBezTo>
                  <a:pt x="4154502" y="3201087"/>
                  <a:pt x="3188007" y="4167582"/>
                  <a:pt x="1995774" y="4167582"/>
                </a:cubicBezTo>
                <a:cubicBezTo>
                  <a:pt x="1101599" y="4167582"/>
                  <a:pt x="334402" y="3623929"/>
                  <a:pt x="6690" y="2849129"/>
                </a:cubicBezTo>
                <a:lnTo>
                  <a:pt x="0" y="2830852"/>
                </a:lnTo>
                <a:lnTo>
                  <a:pt x="0" y="1186857"/>
                </a:lnTo>
                <a:lnTo>
                  <a:pt x="6690" y="1168580"/>
                </a:lnTo>
                <a:cubicBezTo>
                  <a:pt x="225165" y="652046"/>
                  <a:pt x="638966" y="238245"/>
                  <a:pt x="1155500" y="1977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Зображення, що містить особа, усмішка, Обличчя людини, одежа&#10;&#10;Автоматически созданное описание">
            <a:extLst>
              <a:ext uri="{FF2B5EF4-FFF2-40B4-BE49-F238E27FC236}">
                <a16:creationId xmlns:a16="http://schemas.microsoft.com/office/drawing/2014/main" id="{5546A029-F1D7-4387-B8FE-5F2EE3CC79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4" t="2331" r="6969" b="16249"/>
          <a:stretch/>
        </p:blipFill>
        <p:spPr>
          <a:xfrm>
            <a:off x="-3" y="10"/>
            <a:ext cx="4317456" cy="4167571"/>
          </a:xfrm>
          <a:custGeom>
            <a:avLst/>
            <a:gdLst/>
            <a:ahLst/>
            <a:cxnLst/>
            <a:rect l="l" t="t" r="r" b="b"/>
            <a:pathLst>
              <a:path w="4317456" h="4167581">
                <a:moveTo>
                  <a:pt x="1372466" y="0"/>
                </a:moveTo>
                <a:lnTo>
                  <a:pt x="2944990" y="0"/>
                </a:lnTo>
                <a:lnTo>
                  <a:pt x="2999002" y="19769"/>
                </a:lnTo>
                <a:cubicBezTo>
                  <a:pt x="3773802" y="347482"/>
                  <a:pt x="4317456" y="1114680"/>
                  <a:pt x="4317456" y="2008853"/>
                </a:cubicBezTo>
                <a:cubicBezTo>
                  <a:pt x="4317456" y="3201085"/>
                  <a:pt x="3350960" y="4167581"/>
                  <a:pt x="2158728" y="4167581"/>
                </a:cubicBezTo>
                <a:cubicBezTo>
                  <a:pt x="966497" y="4167581"/>
                  <a:pt x="0" y="3201085"/>
                  <a:pt x="0" y="2008853"/>
                </a:cubicBezTo>
                <a:cubicBezTo>
                  <a:pt x="0" y="1114680"/>
                  <a:pt x="543654" y="347482"/>
                  <a:pt x="1318454" y="19769"/>
                </a:cubicBezTo>
                <a:close/>
              </a:path>
            </a:pathLst>
          </a:custGeom>
        </p:spPr>
      </p:pic>
      <p:pic>
        <p:nvPicPr>
          <p:cNvPr id="5" name="Объект 4" descr="Зображення, що містить рослина, дерево, пальма, Наземна рослина&#10;&#10;Автоматически созданное описание">
            <a:extLst>
              <a:ext uri="{FF2B5EF4-FFF2-40B4-BE49-F238E27FC236}">
                <a16:creationId xmlns:a16="http://schemas.microsoft.com/office/drawing/2014/main" id="{843C937A-1BC4-4B81-92F7-5BAB0B18E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1" r="-1" b="31030"/>
          <a:stretch>
            <a:fillRect/>
          </a:stretch>
        </p:blipFill>
        <p:spPr>
          <a:xfrm>
            <a:off x="2767505" y="3942512"/>
            <a:ext cx="3238727" cy="2915488"/>
          </a:xfrm>
          <a:custGeom>
            <a:avLst/>
            <a:gdLst/>
            <a:ahLst/>
            <a:cxnLst/>
            <a:rect l="l" t="t" r="r" b="b"/>
            <a:pathLst>
              <a:path w="3238727" h="2915488">
                <a:moveTo>
                  <a:pt x="1619364" y="0"/>
                </a:moveTo>
                <a:cubicBezTo>
                  <a:pt x="2513714" y="0"/>
                  <a:pt x="3238727" y="725014"/>
                  <a:pt x="3238727" y="1619364"/>
                </a:cubicBezTo>
                <a:cubicBezTo>
                  <a:pt x="3238727" y="2122436"/>
                  <a:pt x="3009328" y="2571928"/>
                  <a:pt x="2649429" y="2868943"/>
                </a:cubicBezTo>
                <a:lnTo>
                  <a:pt x="2587186" y="2915488"/>
                </a:lnTo>
                <a:lnTo>
                  <a:pt x="651541" y="2915488"/>
                </a:lnTo>
                <a:lnTo>
                  <a:pt x="589298" y="2868943"/>
                </a:lnTo>
                <a:cubicBezTo>
                  <a:pt x="229399" y="2571928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6C6FA52-B664-419A-A212-125E50579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825" y="1771652"/>
            <a:ext cx="3486643" cy="2754874"/>
            <a:chOff x="1303825" y="1771652"/>
            <a:chExt cx="3486643" cy="2754874"/>
          </a:xfrm>
        </p:grpSpPr>
        <p:sp>
          <p:nvSpPr>
            <p:cNvPr id="26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618953" y="17716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04045" y="3208746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1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825" y="4368981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3893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025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29F4FEF-3F4E-4042-8E6D-C24E201FB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BE120-4FC4-4176-B95F-8DB8BD0A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400" y="365125"/>
            <a:ext cx="5105400" cy="2579692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/>
              <a:t>Гештальт-</a:t>
            </a:r>
            <a:r>
              <a:rPr lang="ru-RU" b="1" dirty="0" err="1"/>
              <a:t>погляд</a:t>
            </a:r>
            <a:r>
              <a:rPr lang="ru-RU" b="1" dirty="0"/>
              <a:t> на альянс </a:t>
            </a:r>
            <a:r>
              <a:rPr lang="ru-RU" b="1" dirty="0" err="1"/>
              <a:t>із</a:t>
            </a:r>
            <a:r>
              <a:rPr lang="ru-RU" b="1" dirty="0"/>
              <a:t> «диким» </a:t>
            </a:r>
            <a:r>
              <a:rPr lang="ru-RU" b="1" dirty="0" err="1"/>
              <a:t>клієнтом</a:t>
            </a:r>
            <a:endParaRPr lang="ru-RU" b="1" dirty="0"/>
          </a:p>
        </p:txBody>
      </p:sp>
      <p:pic>
        <p:nvPicPr>
          <p:cNvPr id="4" name="Рисунок 3" descr="Зображення, що містить Обличчя людини, текст, мистецтво&#10;&#10;Автоматически созданное описание">
            <a:extLst>
              <a:ext uri="{FF2B5EF4-FFF2-40B4-BE49-F238E27FC236}">
                <a16:creationId xmlns:a16="http://schemas.microsoft.com/office/drawing/2014/main" id="{CFAEA4D1-C54F-4ADB-BC69-C8B618A10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2" r="6464" b="1"/>
          <a:stretch>
            <a:fillRect/>
          </a:stretch>
        </p:blipFill>
        <p:spPr>
          <a:xfrm>
            <a:off x="20" y="10"/>
            <a:ext cx="6105116" cy="4191736"/>
          </a:xfrm>
          <a:custGeom>
            <a:avLst/>
            <a:gdLst/>
            <a:ahLst/>
            <a:cxnLst/>
            <a:rect l="l" t="t" r="r" b="b"/>
            <a:pathLst>
              <a:path w="6105136" h="4191746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007468" y="4190779"/>
                  <a:pt x="1790648" y="4201115"/>
                  <a:pt x="1535079" y="4190306"/>
                </a:cubicBez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</p:spPr>
      </p:pic>
      <p:pic>
        <p:nvPicPr>
          <p:cNvPr id="5" name="Объект 4" descr="Зображення, що містить рослина, дерево, пальма, Наземна рослина&#10;&#10;Автоматически созданное описание">
            <a:extLst>
              <a:ext uri="{FF2B5EF4-FFF2-40B4-BE49-F238E27FC236}">
                <a16:creationId xmlns:a16="http://schemas.microsoft.com/office/drawing/2014/main" id="{843C937A-1BC4-4B81-92F7-5BAB0B18E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84" r="2" b="45334"/>
          <a:stretch>
            <a:fillRect/>
          </a:stretch>
        </p:blipFill>
        <p:spPr>
          <a:xfrm>
            <a:off x="462420" y="4304418"/>
            <a:ext cx="5414116" cy="2553582"/>
          </a:xfrm>
          <a:custGeom>
            <a:avLst/>
            <a:gdLst/>
            <a:ahLst/>
            <a:cxnLst/>
            <a:rect l="l" t="t" r="r" b="b"/>
            <a:pathLst>
              <a:path w="5414116" h="2553582">
                <a:moveTo>
                  <a:pt x="158526" y="1316979"/>
                </a:moveTo>
                <a:lnTo>
                  <a:pt x="156754" y="1330318"/>
                </a:lnTo>
                <a:lnTo>
                  <a:pt x="150357" y="1343402"/>
                </a:lnTo>
                <a:cubicBezTo>
                  <a:pt x="148595" y="1346671"/>
                  <a:pt x="147784" y="1347597"/>
                  <a:pt x="148224" y="1345403"/>
                </a:cubicBezTo>
                <a:cubicBezTo>
                  <a:pt x="148536" y="1343890"/>
                  <a:pt x="150150" y="1339188"/>
                  <a:pt x="152759" y="1332109"/>
                </a:cubicBezTo>
                <a:close/>
                <a:moveTo>
                  <a:pt x="183999" y="1247985"/>
                </a:moveTo>
                <a:lnTo>
                  <a:pt x="185425" y="1249095"/>
                </a:lnTo>
                <a:lnTo>
                  <a:pt x="177909" y="1267545"/>
                </a:lnTo>
                <a:cubicBezTo>
                  <a:pt x="172543" y="1280910"/>
                  <a:pt x="167559" y="1293511"/>
                  <a:pt x="163267" y="1304542"/>
                </a:cubicBezTo>
                <a:lnTo>
                  <a:pt x="158526" y="1316979"/>
                </a:lnTo>
                <a:lnTo>
                  <a:pt x="160096" y="1305161"/>
                </a:lnTo>
                <a:cubicBezTo>
                  <a:pt x="166154" y="1273946"/>
                  <a:pt x="174799" y="1251295"/>
                  <a:pt x="183999" y="1247985"/>
                </a:cubicBezTo>
                <a:close/>
                <a:moveTo>
                  <a:pt x="2747400" y="406"/>
                </a:moveTo>
                <a:cubicBezTo>
                  <a:pt x="3035071" y="-4281"/>
                  <a:pt x="3341945" y="31161"/>
                  <a:pt x="3649095" y="133697"/>
                </a:cubicBezTo>
                <a:cubicBezTo>
                  <a:pt x="3849864" y="200721"/>
                  <a:pt x="4603144" y="576730"/>
                  <a:pt x="4698157" y="641897"/>
                </a:cubicBezTo>
                <a:cubicBezTo>
                  <a:pt x="4795794" y="709015"/>
                  <a:pt x="4865356" y="805949"/>
                  <a:pt x="4969229" y="864848"/>
                </a:cubicBezTo>
                <a:cubicBezTo>
                  <a:pt x="5024230" y="895855"/>
                  <a:pt x="5072076" y="940214"/>
                  <a:pt x="5031717" y="1024948"/>
                </a:cubicBezTo>
                <a:cubicBezTo>
                  <a:pt x="5020170" y="1048963"/>
                  <a:pt x="5029183" y="1072811"/>
                  <a:pt x="5057014" y="1071682"/>
                </a:cubicBezTo>
                <a:cubicBezTo>
                  <a:pt x="5109680" y="1069387"/>
                  <a:pt x="5118666" y="1110271"/>
                  <a:pt x="5135838" y="1143392"/>
                </a:cubicBezTo>
                <a:cubicBezTo>
                  <a:pt x="5166252" y="1202027"/>
                  <a:pt x="5193622" y="1263285"/>
                  <a:pt x="5266156" y="1289064"/>
                </a:cubicBezTo>
                <a:cubicBezTo>
                  <a:pt x="5238324" y="1323279"/>
                  <a:pt x="5215649" y="1311585"/>
                  <a:pt x="5195858" y="1298567"/>
                </a:cubicBezTo>
                <a:cubicBezTo>
                  <a:pt x="5143669" y="1263879"/>
                  <a:pt x="5093474" y="1226987"/>
                  <a:pt x="5041179" y="1192607"/>
                </a:cubicBezTo>
                <a:cubicBezTo>
                  <a:pt x="5007224" y="1170236"/>
                  <a:pt x="4975133" y="1142623"/>
                  <a:pt x="4918135" y="1145234"/>
                </a:cubicBezTo>
                <a:cubicBezTo>
                  <a:pt x="4935797" y="1231274"/>
                  <a:pt x="5007025" y="1262427"/>
                  <a:pt x="5060171" y="1300349"/>
                </a:cubicBezTo>
                <a:cubicBezTo>
                  <a:pt x="5126536" y="1347737"/>
                  <a:pt x="5152263" y="1413621"/>
                  <a:pt x="5184421" y="1487704"/>
                </a:cubicBezTo>
                <a:cubicBezTo>
                  <a:pt x="5122415" y="1489134"/>
                  <a:pt x="5103753" y="1435610"/>
                  <a:pt x="5058648" y="1427657"/>
                </a:cubicBezTo>
                <a:cubicBezTo>
                  <a:pt x="5053296" y="1435084"/>
                  <a:pt x="5045346" y="1445577"/>
                  <a:pt x="5045794" y="1446015"/>
                </a:cubicBezTo>
                <a:cubicBezTo>
                  <a:pt x="5106451" y="1496737"/>
                  <a:pt x="5117537" y="1568193"/>
                  <a:pt x="5101767" y="1647359"/>
                </a:cubicBezTo>
                <a:cubicBezTo>
                  <a:pt x="5093584" y="1688209"/>
                  <a:pt x="5115626" y="1706770"/>
                  <a:pt x="5135030" y="1731061"/>
                </a:cubicBezTo>
                <a:cubicBezTo>
                  <a:pt x="5203090" y="1816944"/>
                  <a:pt x="5278566" y="1897224"/>
                  <a:pt x="5321944" y="2003361"/>
                </a:cubicBezTo>
                <a:cubicBezTo>
                  <a:pt x="5239878" y="1971324"/>
                  <a:pt x="5191106" y="1897335"/>
                  <a:pt x="5107240" y="1850840"/>
                </a:cubicBezTo>
                <a:cubicBezTo>
                  <a:pt x="5146549" y="1965041"/>
                  <a:pt x="5224816" y="2036621"/>
                  <a:pt x="5290952" y="2116036"/>
                </a:cubicBezTo>
                <a:cubicBezTo>
                  <a:pt x="5321198" y="2152238"/>
                  <a:pt x="5345753" y="2195120"/>
                  <a:pt x="5388446" y="2220887"/>
                </a:cubicBezTo>
                <a:cubicBezTo>
                  <a:pt x="5403552" y="2230128"/>
                  <a:pt x="5428090" y="2247608"/>
                  <a:pt x="5403992" y="2273010"/>
                </a:cubicBezTo>
                <a:cubicBezTo>
                  <a:pt x="5383871" y="2294002"/>
                  <a:pt x="5363583" y="2281535"/>
                  <a:pt x="5345240" y="2269525"/>
                </a:cubicBezTo>
                <a:cubicBezTo>
                  <a:pt x="5301305" y="2240459"/>
                  <a:pt x="5249677" y="2227961"/>
                  <a:pt x="5181971" y="2212341"/>
                </a:cubicBezTo>
                <a:cubicBezTo>
                  <a:pt x="5210776" y="2304349"/>
                  <a:pt x="5323140" y="2305426"/>
                  <a:pt x="5342451" y="2399541"/>
                </a:cubicBezTo>
                <a:cubicBezTo>
                  <a:pt x="5276493" y="2399374"/>
                  <a:pt x="5240279" y="2358756"/>
                  <a:pt x="5193127" y="2341296"/>
                </a:cubicBezTo>
                <a:cubicBezTo>
                  <a:pt x="5150483" y="2325566"/>
                  <a:pt x="5134316" y="2337131"/>
                  <a:pt x="5128778" y="2384953"/>
                </a:cubicBezTo>
                <a:cubicBezTo>
                  <a:pt x="5120098" y="2459440"/>
                  <a:pt x="5082689" y="2490060"/>
                  <a:pt x="5024779" y="2455361"/>
                </a:cubicBezTo>
                <a:cubicBezTo>
                  <a:pt x="4971160" y="2423009"/>
                  <a:pt x="4955618" y="2448088"/>
                  <a:pt x="4957119" y="2492221"/>
                </a:cubicBezTo>
                <a:cubicBezTo>
                  <a:pt x="4957659" y="2508307"/>
                  <a:pt x="4955422" y="2522819"/>
                  <a:pt x="4951208" y="2536243"/>
                </a:cubicBezTo>
                <a:lnTo>
                  <a:pt x="4942986" y="2553582"/>
                </a:lnTo>
                <a:lnTo>
                  <a:pt x="0" y="2553582"/>
                </a:lnTo>
                <a:lnTo>
                  <a:pt x="10415" y="2540282"/>
                </a:lnTo>
                <a:cubicBezTo>
                  <a:pt x="21321" y="2529317"/>
                  <a:pt x="34083" y="2520126"/>
                  <a:pt x="50390" y="2514109"/>
                </a:cubicBezTo>
                <a:cubicBezTo>
                  <a:pt x="60150" y="2510393"/>
                  <a:pt x="69288" y="2504190"/>
                  <a:pt x="78593" y="2498362"/>
                </a:cubicBezTo>
                <a:cubicBezTo>
                  <a:pt x="79663" y="2490260"/>
                  <a:pt x="77016" y="2483287"/>
                  <a:pt x="68604" y="2478966"/>
                </a:cubicBezTo>
                <a:cubicBezTo>
                  <a:pt x="15119" y="2451323"/>
                  <a:pt x="33815" y="2412284"/>
                  <a:pt x="51592" y="2367344"/>
                </a:cubicBezTo>
                <a:cubicBezTo>
                  <a:pt x="73482" y="2311677"/>
                  <a:pt x="117178" y="2293901"/>
                  <a:pt x="167239" y="2281968"/>
                </a:cubicBezTo>
                <a:cubicBezTo>
                  <a:pt x="184333" y="2277976"/>
                  <a:pt x="204809" y="2283134"/>
                  <a:pt x="218700" y="2261009"/>
                </a:cubicBezTo>
                <a:cubicBezTo>
                  <a:pt x="202945" y="2233233"/>
                  <a:pt x="167661" y="2244301"/>
                  <a:pt x="144260" y="2232104"/>
                </a:cubicBezTo>
                <a:cubicBezTo>
                  <a:pt x="124982" y="2221882"/>
                  <a:pt x="89225" y="2216464"/>
                  <a:pt x="132450" y="2182200"/>
                </a:cubicBezTo>
                <a:cubicBezTo>
                  <a:pt x="145069" y="2172139"/>
                  <a:pt x="138401" y="2161211"/>
                  <a:pt x="128269" y="2157485"/>
                </a:cubicBezTo>
                <a:cubicBezTo>
                  <a:pt x="45771" y="2128357"/>
                  <a:pt x="114856" y="2054401"/>
                  <a:pt x="102768" y="2004430"/>
                </a:cubicBezTo>
                <a:cubicBezTo>
                  <a:pt x="99143" y="1990876"/>
                  <a:pt x="114661" y="1971808"/>
                  <a:pt x="128485" y="1969383"/>
                </a:cubicBezTo>
                <a:cubicBezTo>
                  <a:pt x="216478" y="1953355"/>
                  <a:pt x="255260" y="1875600"/>
                  <a:pt x="316632" y="1814867"/>
                </a:cubicBezTo>
                <a:cubicBezTo>
                  <a:pt x="286607" y="1778049"/>
                  <a:pt x="240843" y="1760915"/>
                  <a:pt x="204084" y="1732869"/>
                </a:cubicBezTo>
                <a:cubicBezTo>
                  <a:pt x="165873" y="1703815"/>
                  <a:pt x="170805" y="1689937"/>
                  <a:pt x="227085" y="1644378"/>
                </a:cubicBezTo>
                <a:cubicBezTo>
                  <a:pt x="135002" y="1609983"/>
                  <a:pt x="135002" y="1609983"/>
                  <a:pt x="194840" y="1531510"/>
                </a:cubicBezTo>
                <a:cubicBezTo>
                  <a:pt x="155738" y="1518118"/>
                  <a:pt x="147268" y="1431235"/>
                  <a:pt x="153201" y="1357062"/>
                </a:cubicBezTo>
                <a:lnTo>
                  <a:pt x="156754" y="1330318"/>
                </a:lnTo>
                <a:lnTo>
                  <a:pt x="158203" y="1327353"/>
                </a:lnTo>
                <a:cubicBezTo>
                  <a:pt x="164944" y="1313010"/>
                  <a:pt x="174305" y="1292418"/>
                  <a:pt x="183908" y="1271808"/>
                </a:cubicBezTo>
                <a:lnTo>
                  <a:pt x="192178" y="1254359"/>
                </a:lnTo>
                <a:lnTo>
                  <a:pt x="197963" y="1258870"/>
                </a:lnTo>
                <a:cubicBezTo>
                  <a:pt x="201319" y="1265759"/>
                  <a:pt x="204343" y="1269123"/>
                  <a:pt x="207082" y="1270177"/>
                </a:cubicBezTo>
                <a:cubicBezTo>
                  <a:pt x="215301" y="1273335"/>
                  <a:pt x="220953" y="1255680"/>
                  <a:pt x="225258" y="1249926"/>
                </a:cubicBezTo>
                <a:cubicBezTo>
                  <a:pt x="239225" y="1231830"/>
                  <a:pt x="229470" y="1215162"/>
                  <a:pt x="225383" y="1197822"/>
                </a:cubicBezTo>
                <a:cubicBezTo>
                  <a:pt x="223809" y="1191435"/>
                  <a:pt x="212069" y="1213060"/>
                  <a:pt x="198195" y="1241661"/>
                </a:cubicBezTo>
                <a:lnTo>
                  <a:pt x="192178" y="1254359"/>
                </a:lnTo>
                <a:lnTo>
                  <a:pt x="185425" y="1249095"/>
                </a:lnTo>
                <a:lnTo>
                  <a:pt x="194847" y="1225969"/>
                </a:lnTo>
                <a:cubicBezTo>
                  <a:pt x="218144" y="1169629"/>
                  <a:pt x="242658" y="1113997"/>
                  <a:pt x="248781" y="1110761"/>
                </a:cubicBezTo>
                <a:cubicBezTo>
                  <a:pt x="313786" y="1076283"/>
                  <a:pt x="321395" y="965784"/>
                  <a:pt x="418181" y="974220"/>
                </a:cubicBezTo>
                <a:cubicBezTo>
                  <a:pt x="461819" y="977818"/>
                  <a:pt x="495215" y="944914"/>
                  <a:pt x="532987" y="931088"/>
                </a:cubicBezTo>
                <a:cubicBezTo>
                  <a:pt x="664440" y="883526"/>
                  <a:pt x="768295" y="806734"/>
                  <a:pt x="846702" y="686183"/>
                </a:cubicBezTo>
                <a:cubicBezTo>
                  <a:pt x="868484" y="652881"/>
                  <a:pt x="913166" y="632329"/>
                  <a:pt x="946487" y="606427"/>
                </a:cubicBezTo>
                <a:cubicBezTo>
                  <a:pt x="943857" y="580742"/>
                  <a:pt x="867909" y="616319"/>
                  <a:pt x="909859" y="561037"/>
                </a:cubicBezTo>
                <a:cubicBezTo>
                  <a:pt x="941546" y="519374"/>
                  <a:pt x="991572" y="500749"/>
                  <a:pt x="1038549" y="483076"/>
                </a:cubicBezTo>
                <a:cubicBezTo>
                  <a:pt x="1092404" y="463016"/>
                  <a:pt x="1148626" y="449861"/>
                  <a:pt x="1187871" y="397948"/>
                </a:cubicBezTo>
                <a:cubicBezTo>
                  <a:pt x="1194206" y="389666"/>
                  <a:pt x="1884389" y="14461"/>
                  <a:pt x="2747400" y="406"/>
                </a:cubicBez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B9336A-F821-1413-5567-A9DC1497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0522" y="3805243"/>
            <a:ext cx="5853043" cy="30527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У </a:t>
            </a:r>
            <a:r>
              <a:rPr lang="ru-RU" sz="2400" dirty="0" err="1"/>
              <a:t>гештальті</a:t>
            </a:r>
            <a:r>
              <a:rPr lang="ru-RU" sz="2400" dirty="0"/>
              <a:t> контакт — </a:t>
            </a:r>
            <a:r>
              <a:rPr lang="ru-RU" sz="2400" dirty="0" err="1"/>
              <a:t>це</a:t>
            </a:r>
            <a:r>
              <a:rPr lang="ru-RU" sz="2400" dirty="0"/>
              <a:t> рух до і </a:t>
            </a:r>
            <a:r>
              <a:rPr lang="ru-RU" sz="2400" dirty="0" err="1"/>
              <a:t>від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«Дикий» </a:t>
            </a:r>
            <a:r>
              <a:rPr lang="ru-RU" sz="2400" dirty="0" err="1"/>
              <a:t>клієнт</a:t>
            </a:r>
            <a:r>
              <a:rPr lang="ru-RU" sz="2400" dirty="0"/>
              <a:t> часто </a:t>
            </a:r>
            <a:r>
              <a:rPr lang="ru-RU" sz="2400" dirty="0" err="1"/>
              <a:t>застряг</a:t>
            </a:r>
            <a:r>
              <a:rPr lang="ru-RU" sz="2400" dirty="0"/>
              <a:t> у </a:t>
            </a:r>
            <a:r>
              <a:rPr lang="ru-RU" sz="2400" dirty="0" err="1"/>
              <a:t>полярності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/>
              <a:t>Наше </a:t>
            </a:r>
            <a:r>
              <a:rPr lang="ru-RU" sz="2400" dirty="0" err="1"/>
              <a:t>завдання</a:t>
            </a:r>
            <a:r>
              <a:rPr lang="ru-RU" sz="2400" dirty="0"/>
              <a:t> — не </a:t>
            </a:r>
            <a:r>
              <a:rPr lang="ru-RU" sz="2400" dirty="0" err="1"/>
              <a:t>зламати</a:t>
            </a:r>
            <a:r>
              <a:rPr lang="ru-RU" sz="2400" dirty="0"/>
              <a:t> </a:t>
            </a:r>
            <a:r>
              <a:rPr lang="ru-RU" sz="2400" dirty="0" err="1"/>
              <a:t>цю</a:t>
            </a:r>
            <a:r>
              <a:rPr lang="ru-RU" sz="2400" dirty="0"/>
              <a:t> структуру.</a:t>
            </a:r>
          </a:p>
          <a:p>
            <a:pPr marL="0" indent="0">
              <a:buNone/>
            </a:pPr>
            <a:r>
              <a:rPr lang="ru-RU" sz="2400" dirty="0"/>
              <a:t>Наше </a:t>
            </a:r>
            <a:r>
              <a:rPr lang="ru-RU" sz="2400" dirty="0" err="1"/>
              <a:t>завдання</a:t>
            </a:r>
            <a:r>
              <a:rPr lang="ru-RU" sz="2400" dirty="0"/>
              <a:t> — </a:t>
            </a:r>
            <a:r>
              <a:rPr lang="ru-RU" sz="2400" dirty="0" err="1"/>
              <a:t>стабілізувати</a:t>
            </a:r>
            <a:r>
              <a:rPr lang="ru-RU" sz="2400" dirty="0"/>
              <a:t> поле.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649668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Microsoft Office PowerPoint</Application>
  <PresentationFormat>Широкоэкранный</PresentationFormat>
  <Paragraphs>54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Тема Office</vt:lpstr>
      <vt:lpstr>Як зустрітися з «диким» клієнтом</vt:lpstr>
      <vt:lpstr>Презентация PowerPoint</vt:lpstr>
      <vt:lpstr>Презентация PowerPoint</vt:lpstr>
      <vt:lpstr>Хто такий «дикий» клієнт?</vt:lpstr>
      <vt:lpstr>«Дикий» </vt:lpstr>
      <vt:lpstr>Де руйнується альянс?</vt:lpstr>
      <vt:lpstr>Де руйнується альянс?</vt:lpstr>
      <vt:lpstr>Де руйнується альянс?</vt:lpstr>
      <vt:lpstr>Гештальт-погляд на альянс із «диким» клієнтом</vt:lpstr>
      <vt:lpstr>Що означає «стабілізувати поле»?</vt:lpstr>
      <vt:lpstr>Презентация PowerPoint</vt:lpstr>
      <vt:lpstr>Коли альянс стає продуктивним?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 зустрітися з «диким» клієнтом</dc:title>
  <dc:creator>Tetiana Stadniuk-Sazykina</dc:creator>
  <cp:lastModifiedBy>Tetiana Stadniuk-Sazykina</cp:lastModifiedBy>
  <cp:revision>1</cp:revision>
  <dcterms:created xsi:type="dcterms:W3CDTF">2026-02-18T03:21:09Z</dcterms:created>
  <dcterms:modified xsi:type="dcterms:W3CDTF">2026-02-18T03:21:41Z</dcterms:modified>
</cp:coreProperties>
</file>